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13"/>
  </p:notesMasterIdLst>
  <p:handoutMasterIdLst>
    <p:handoutMasterId r:id="rId14"/>
  </p:handoutMasterIdLst>
  <p:sldIdLst>
    <p:sldId id="287" r:id="rId3"/>
    <p:sldId id="510" r:id="rId4"/>
    <p:sldId id="511" r:id="rId5"/>
    <p:sldId id="512" r:id="rId6"/>
    <p:sldId id="513" r:id="rId7"/>
    <p:sldId id="514" r:id="rId8"/>
    <p:sldId id="515" r:id="rId9"/>
    <p:sldId id="516" r:id="rId10"/>
    <p:sldId id="517" r:id="rId11"/>
    <p:sldId id="518" r:id="rId12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E9EDF4"/>
    <a:srgbClr val="D0D8E8"/>
    <a:srgbClr val="00823B"/>
    <a:srgbClr val="66FFFF"/>
    <a:srgbClr val="262626"/>
    <a:srgbClr val="FFD653"/>
    <a:srgbClr val="99FF66"/>
    <a:srgbClr val="FF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68" autoAdjust="0"/>
    <p:restoredTop sz="94128" autoAdjust="0"/>
  </p:normalViewPr>
  <p:slideViewPr>
    <p:cSldViewPr>
      <p:cViewPr>
        <p:scale>
          <a:sx n="95" d="100"/>
          <a:sy n="95" d="100"/>
        </p:scale>
        <p:origin x="-612" y="-1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68923-67E3-4217-8FD5-810BC9452C95}" type="datetimeFigureOut">
              <a:rPr lang="es-MX" smtClean="0"/>
              <a:t>13/08/2018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A5DC2-BAD1-4211-A6D8-071E7515FA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1413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1503" y="0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/>
          <a:lstStyle>
            <a:lvl1pPr algn="r">
              <a:defRPr sz="1200"/>
            </a:lvl1pPr>
          </a:lstStyle>
          <a:p>
            <a:fld id="{699E96AA-79A6-4BD5-ACEB-D1BC4F470128}" type="datetimeFigureOut">
              <a:rPr lang="es-MX" smtClean="0"/>
              <a:t>13/08/2018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5" tIns="45663" rIns="91325" bIns="4566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157"/>
            <a:ext cx="5608320" cy="4183697"/>
          </a:xfrm>
          <a:prstGeom prst="rect">
            <a:avLst/>
          </a:prstGeom>
        </p:spPr>
        <p:txBody>
          <a:bodyPr vert="horz" lIns="91325" tIns="45663" rIns="91325" bIns="4566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30312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1503" y="8830312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 anchor="b"/>
          <a:lstStyle>
            <a:lvl1pPr algn="r">
              <a:defRPr sz="1200"/>
            </a:lvl1pPr>
          </a:lstStyle>
          <a:p>
            <a:fld id="{931A436D-3707-4230-95C1-52739E962E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88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200775" cy="34877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2813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853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067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31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65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/>
              <a:t>Número de claves de medicamentos para el control de la diabetes, en el cuadro básico de cada institución (específicar el número de clave y/o nombre del medicamento).</a:t>
            </a:r>
          </a:p>
          <a:p>
            <a:pPr>
              <a:spcBef>
                <a:spcPct val="0"/>
              </a:spcBef>
            </a:pPr>
            <a:r>
              <a:rPr lang="es-MX"/>
              <a:t>% de abasto, de las claves de medicamentos señaladas, cuántas se tienen en existencia (porcentaje).</a:t>
            </a:r>
          </a:p>
          <a:p>
            <a:pPr>
              <a:spcBef>
                <a:spcPct val="0"/>
              </a:spcBef>
            </a:pPr>
            <a:endParaRPr lang="es-MX"/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B0DBD8-722C-4826-940C-48586DA198D8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2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240A-0F88-4B16-98CC-85A1EA4AFD2B}" type="datetimeFigureOut">
              <a:rPr lang="es-MX" smtClean="0"/>
              <a:t>13/08/2018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9997-A318-4F50-8012-2C7B5FE849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350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13/08/2018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1" y="6616428"/>
            <a:ext cx="12192000" cy="241573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/>
          <a:srcRect l="45936" t="53357" r="17537" b="36017"/>
          <a:stretch/>
        </p:blipFill>
        <p:spPr>
          <a:xfrm>
            <a:off x="3823299" y="116632"/>
            <a:ext cx="668919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76E51A6-9E93-40AC-AD58-38F1BC394449}" type="datetimeFigureOut">
              <a:rPr lang="es-MX"/>
              <a:pPr>
                <a:defRPr/>
              </a:pPr>
              <a:t>13/08/2018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15EFB4-FFB2-48A1-8639-3A23B46FDF38}" type="slidenum">
              <a:rPr lang="es-MX" altLang="es-MX"/>
              <a:pPr/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123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B240A-0F88-4B16-98CC-85A1EA4AFD2B}" type="datetimeFigureOut">
              <a:rPr lang="es-MX" smtClean="0"/>
              <a:t>13/08/2018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9997-A318-4F50-8012-2C7B5FE849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32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2" y="274638"/>
            <a:ext cx="109728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2" y="1600200"/>
            <a:ext cx="10972801" cy="4525964"/>
          </a:xfrm>
          <a:prstGeom prst="rect">
            <a:avLst/>
          </a:prstGeom>
        </p:spPr>
        <p:txBody>
          <a:bodyPr vert="horz" lIns="72841" tIns="36421" rIns="72841" bIns="36421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l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13/08/2018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1" y="6356354"/>
            <a:ext cx="3860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ct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3" y="6356354"/>
            <a:ext cx="2844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5"/>
          <a:srcRect l="45936" t="53357" r="17537" b="36017"/>
          <a:stretch/>
        </p:blipFill>
        <p:spPr>
          <a:xfrm>
            <a:off x="3823299" y="116632"/>
            <a:ext cx="668919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</p:sldLayoutIdLst>
  <p:txStyles>
    <p:titleStyle>
      <a:lvl1pPr algn="ctr" defTabSz="432021" rtl="0" eaLnBrk="1" latinLnBrk="0" hangingPunct="1">
        <a:spcBef>
          <a:spcPct val="0"/>
        </a:spcBef>
        <a:buNone/>
        <a:defRPr sz="41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5" indent="-324015" algn="l" defTabSz="432021" rtl="0" eaLnBrk="1" latinLnBrk="0" hangingPunct="1">
        <a:spcBef>
          <a:spcPct val="20000"/>
        </a:spcBef>
        <a:buFont typeface="Arial"/>
        <a:buChar char="•"/>
        <a:defRPr sz="2966" kern="1200">
          <a:solidFill>
            <a:schemeClr val="tx1"/>
          </a:solidFill>
          <a:latin typeface="+mn-lt"/>
          <a:ea typeface="+mn-ea"/>
          <a:cs typeface="+mn-cs"/>
        </a:defRPr>
      </a:lvl1pPr>
      <a:lvl2pPr marL="702033" indent="-270012" algn="l" defTabSz="432021" rtl="0" eaLnBrk="1" latinLnBrk="0" hangingPunct="1">
        <a:spcBef>
          <a:spcPct val="20000"/>
        </a:spcBef>
        <a:buFont typeface="Arial"/>
        <a:buChar char="–"/>
        <a:defRPr sz="261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52" indent="-216011" algn="l" defTabSz="432021" rtl="0" eaLnBrk="1" latinLnBrk="0" hangingPunct="1">
        <a:spcBef>
          <a:spcPct val="20000"/>
        </a:spcBef>
        <a:buFont typeface="Arial"/>
        <a:buChar char="•"/>
        <a:defRPr sz="225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72" indent="-216011" algn="l" defTabSz="432021" rtl="0" eaLnBrk="1" latinLnBrk="0" hangingPunct="1">
        <a:spcBef>
          <a:spcPct val="20000"/>
        </a:spcBef>
        <a:buFont typeface="Arial"/>
        <a:buChar char="–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44093" indent="-216011" algn="l" defTabSz="432021" rtl="0" eaLnBrk="1" latinLnBrk="0" hangingPunct="1">
        <a:spcBef>
          <a:spcPct val="20000"/>
        </a:spcBef>
        <a:buFont typeface="Arial"/>
        <a:buChar char="»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376113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0813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24015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672175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3202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6404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6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8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6010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9212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302414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45616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6" name="3 Título"/>
          <p:cNvSpPr txBox="1">
            <a:spLocks noGrp="1"/>
          </p:cNvSpPr>
          <p:nvPr>
            <p:ph type="ctrTitle" idx="4294967295"/>
          </p:nvPr>
        </p:nvSpPr>
        <p:spPr>
          <a:xfrm>
            <a:off x="1451484" y="4146856"/>
            <a:ext cx="9217024" cy="935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2800" b="1" i="1" dirty="0">
                <a:ea typeface="Segoe UI" pitchFamily="34" charset="0"/>
                <a:cs typeface="Segoe UI" pitchFamily="34" charset="0"/>
              </a:rPr>
              <a:t>COMITÉ ESTATAL DE VIGILANCIA EPIDEMIOLÓGICA</a:t>
            </a:r>
            <a:br>
              <a:rPr lang="pt-BR" sz="2800" b="1" i="1" dirty="0">
                <a:ea typeface="Segoe UI" pitchFamily="34" charset="0"/>
                <a:cs typeface="Segoe UI" pitchFamily="34" charset="0"/>
              </a:rPr>
            </a:br>
            <a:r>
              <a:rPr lang="pt-BR" sz="2800" b="1" i="1" dirty="0">
                <a:ea typeface="Segoe UI" pitchFamily="34" charset="0"/>
                <a:cs typeface="Segoe UI" pitchFamily="34" charset="0"/>
              </a:rPr>
              <a:t>(CEVE)</a:t>
            </a:r>
            <a:endParaRPr lang="es-MX" sz="2800" b="1" i="1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3 Título"/>
          <p:cNvSpPr txBox="1">
            <a:spLocks/>
          </p:cNvSpPr>
          <p:nvPr/>
        </p:nvSpPr>
        <p:spPr>
          <a:xfrm>
            <a:off x="227348" y="1628800"/>
            <a:ext cx="116652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s-MX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" pitchFamily="34" charset="0"/>
                <a:cs typeface="Segoe UI" pitchFamily="34" charset="0"/>
              </a:rPr>
              <a:t>ESTRATEGIA ESTATAL PARA LA PREVENCIÓN Y EL CONTROL DEL SOBREPESO, LA OBESIDAD Y LA DIABETES.</a:t>
            </a:r>
          </a:p>
        </p:txBody>
      </p:sp>
      <p:sp>
        <p:nvSpPr>
          <p:cNvPr id="7" name="4 CuadroTexto"/>
          <p:cNvSpPr txBox="1"/>
          <p:nvPr/>
        </p:nvSpPr>
        <p:spPr>
          <a:xfrm>
            <a:off x="4295800" y="3855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sp>
        <p:nvSpPr>
          <p:cNvPr id="9" name="3 Título"/>
          <p:cNvSpPr txBox="1">
            <a:spLocks/>
          </p:cNvSpPr>
          <p:nvPr/>
        </p:nvSpPr>
        <p:spPr>
          <a:xfrm>
            <a:off x="3431704" y="5661248"/>
            <a:ext cx="5256584" cy="812217"/>
          </a:xfrm>
          <a:prstGeom prst="rect">
            <a:avLst/>
          </a:prstGeom>
          <a:noFill/>
        </p:spPr>
        <p:txBody>
          <a:bodyPr vert="horz" wrap="square" lIns="72841" tIns="36421" rIns="72841" bIns="36421" rtlCol="0" anchor="ctr">
            <a:sp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  <a:ea typeface="Segoe UI" pitchFamily="34" charset="0"/>
                <a:cs typeface="Segoe UI" pitchFamily="34" charset="0"/>
              </a:rPr>
              <a:t>ENERO – JUNIO</a:t>
            </a:r>
          </a:p>
          <a:p>
            <a:pPr>
              <a:spcBef>
                <a:spcPts val="0"/>
              </a:spcBef>
              <a:defRPr/>
            </a:pPr>
            <a:r>
              <a:rPr lang="pt-BR" sz="2400" b="1" i="1" dirty="0">
                <a:solidFill>
                  <a:schemeClr val="bg1">
                    <a:lumMod val="50000"/>
                  </a:schemeClr>
                </a:solidFill>
                <a:ea typeface="Segoe UI" pitchFamily="34" charset="0"/>
                <a:cs typeface="Segoe UI" pitchFamily="34" charset="0"/>
              </a:rPr>
              <a:t> 2018</a:t>
            </a:r>
            <a:endParaRPr lang="es-MX" sz="2400" b="1" i="1" dirty="0">
              <a:solidFill>
                <a:schemeClr val="bg1">
                  <a:lumMod val="50000"/>
                </a:schemeClr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96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171531"/>
              </p:ext>
            </p:extLst>
          </p:nvPr>
        </p:nvGraphicFramePr>
        <p:xfrm>
          <a:off x="191344" y="1628800"/>
          <a:ext cx="11737304" cy="511256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706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NOMBRE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INSTITUCIÓN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CARGO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TELÉFONO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CORREO ELECTRÓNICO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Dr.</a:t>
                      </a:r>
                      <a:r>
                        <a:rPr lang="es-MX" sz="1400" baseline="0" dirty="0"/>
                        <a:t> Francisco Méndez Pérez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IMSS</a:t>
                      </a:r>
                      <a:r>
                        <a:rPr lang="es-MX" sz="1400" baseline="0" dirty="0"/>
                        <a:t> PROSPERA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Gerente</a:t>
                      </a:r>
                      <a:r>
                        <a:rPr lang="es-MX" sz="1400" baseline="0" dirty="0"/>
                        <a:t> Delegacional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811-0084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u="none" dirty="0">
                          <a:effectLst/>
                        </a:rPr>
                        <a:t>Francisco.mendezp@imss.gob.mx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s-MX" sz="14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EMMA JANNET MOLINA  NUÑEZ</a:t>
                      </a:r>
                      <a:endParaRPr lang="es-MX" sz="1400" b="0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SEDENA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Representante</a:t>
                      </a:r>
                      <a:r>
                        <a:rPr lang="es-MX" sz="1400" baseline="0" dirty="0"/>
                        <a:t> SEDENA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s-MX" sz="14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812-9811 EXT. 135 ó 402</a:t>
                      </a:r>
                      <a:endParaRPr lang="es-MX" sz="1400" b="0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medicinapreventiva_slp@hotmail.com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0242">
                <a:tc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Dr. Efraín</a:t>
                      </a:r>
                      <a:r>
                        <a:rPr lang="es-MX" sz="1400" baseline="0" dirty="0"/>
                        <a:t> Luna Barrios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IMSS RÉGIMEN</a:t>
                      </a:r>
                      <a:r>
                        <a:rPr lang="es-MX" sz="1400" baseline="0" dirty="0"/>
                        <a:t> ORDINARIO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Coordinador</a:t>
                      </a:r>
                      <a:r>
                        <a:rPr lang="es-MX" sz="1400" baseline="0" dirty="0"/>
                        <a:t> Auxiliar Médico en Salud Pública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812-4144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efrain.luna@imss.gob.mx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44434">
                <a:tc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Dra.</a:t>
                      </a:r>
                      <a:r>
                        <a:rPr lang="es-MX" sz="1400" baseline="0" dirty="0"/>
                        <a:t> Ana María Ruíz Medrano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ISSSTE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Jefa del Departamento de Atención Médica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444814-7347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amruiz@issste.gob.mx</a:t>
                      </a:r>
                    </a:p>
                    <a:p>
                      <a:pPr algn="ctr"/>
                      <a:endParaRPr lang="es-MX" sz="600" dirty="0"/>
                    </a:p>
                    <a:p>
                      <a:pPr algn="ctr"/>
                      <a:r>
                        <a:rPr lang="es-MX" sz="1400" dirty="0"/>
                        <a:t>atencionmedicaslp@yahoo.com.mx </a:t>
                      </a:r>
                    </a:p>
                    <a:p>
                      <a:pPr algn="ctr"/>
                      <a:r>
                        <a:rPr lang="es-MX" sz="1400" dirty="0"/>
                        <a:t>dr.chava_83@hotmail.com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M.V.Z.</a:t>
                      </a:r>
                      <a:r>
                        <a:rPr lang="es-MX" sz="1400" baseline="0" dirty="0"/>
                        <a:t> Erich Neumann Ramírez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COEPRIS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Jefe del Departamento de Fomento Sanitario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833-0504 </a:t>
                      </a:r>
                    </a:p>
                    <a:p>
                      <a:pPr algn="ctr"/>
                      <a:r>
                        <a:rPr lang="es-MX" sz="1400" dirty="0"/>
                        <a:t>EXT 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erichneumannr@gmail.com</a:t>
                      </a:r>
                    </a:p>
                    <a:p>
                      <a:pPr algn="ctr"/>
                      <a:endParaRPr lang="es-MX" sz="600" dirty="0"/>
                    </a:p>
                    <a:p>
                      <a:pPr algn="ctr"/>
                      <a:r>
                        <a:rPr lang="es-MX" sz="1400" dirty="0"/>
                        <a:t>promesa_slp@hotmail.com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Dr. Gerardo Arteaga Domínguez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SSA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Jefe del Departamento de Atención del Adulto y Adulto Mayor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834-1100</a:t>
                      </a:r>
                    </a:p>
                    <a:p>
                      <a:pPr algn="ctr"/>
                      <a:r>
                        <a:rPr lang="es-MX" sz="1400" dirty="0"/>
                        <a:t>EXT</a:t>
                      </a:r>
                      <a:r>
                        <a:rPr lang="es-MX" sz="1400" baseline="0" dirty="0"/>
                        <a:t> 21302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adultomayor_slp@outlook.com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DIRECTORIO ESTATAL</a:t>
            </a:r>
          </a:p>
        </p:txBody>
      </p:sp>
    </p:spTree>
    <p:extLst>
      <p:ext uri="{BB962C8B-B14F-4D97-AF65-F5344CB8AC3E}">
        <p14:creationId xmlns:p14="http://schemas.microsoft.com/office/powerpoint/2010/main" val="38721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31745" name="2 Marcador de contenido"/>
          <p:cNvSpPr>
            <a:spLocks noGrp="1"/>
          </p:cNvSpPr>
          <p:nvPr>
            <p:ph idx="1"/>
          </p:nvPr>
        </p:nvSpPr>
        <p:spPr>
          <a:xfrm>
            <a:off x="4084722" y="116631"/>
            <a:ext cx="7915934" cy="10920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DETECCIÓN OPORTUNA DE DIABETES MELLITUS 33 % ANUAL 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103060"/>
              </p:ext>
            </p:extLst>
          </p:nvPr>
        </p:nvGraphicFramePr>
        <p:xfrm>
          <a:off x="335361" y="1772814"/>
          <a:ext cx="8856984" cy="4824537"/>
        </p:xfrm>
        <a:graphic>
          <a:graphicData uri="http://schemas.openxmlformats.org/drawingml/2006/table">
            <a:tbl>
              <a:tblPr/>
              <a:tblGrid>
                <a:gridCol w="19768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25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77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003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94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7177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INSTITUCIÓN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POBLACIÓN RESPONSABILIDAD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META ANUAL  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COBERTURA DE DETECCIÓN ACTUAL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632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 y más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585,707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193,200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140,421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187,900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62,007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35,731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 </a:t>
                      </a:r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620,393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204,730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s-MX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 / 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17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IMSS-PROSPERA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290,919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88,527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53,316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67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1´689,995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550,144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230,028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400" b="1" i="0" u="none" strike="noStrike" kern="12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41.8 %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/>
              <a:t>S/D: SIN DATOS REPORTADOS</a:t>
            </a:r>
          </a:p>
        </p:txBody>
      </p:sp>
    </p:spTree>
    <p:extLst>
      <p:ext uri="{BB962C8B-B14F-4D97-AF65-F5344CB8AC3E}">
        <p14:creationId xmlns:p14="http://schemas.microsoft.com/office/powerpoint/2010/main" val="37467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6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242456"/>
              </p:ext>
            </p:extLst>
          </p:nvPr>
        </p:nvGraphicFramePr>
        <p:xfrm>
          <a:off x="263352" y="1732244"/>
          <a:ext cx="8784976" cy="4943933"/>
        </p:xfrm>
        <a:graphic>
          <a:graphicData uri="http://schemas.openxmlformats.org/drawingml/2006/table">
            <a:tbl>
              <a:tblPr/>
              <a:tblGrid>
                <a:gridCol w="18892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33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78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92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21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896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83422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196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INSTITUCIÓN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PACIENTES DIABÉTICOS EN TRATAMIENTO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PACIENTES CON MEDICIÓN DE HEMOGLOBINA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 DE COBERTURA DE MEDICIÓN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78.8 %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19,664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4,829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 </a:t>
                      </a:r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 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s-MX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 / 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</a:t>
                      </a:r>
                      <a:r>
                        <a:rPr lang="es-MX" sz="20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PROPERA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23,263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9.7 %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64,989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24,180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37.2 %</a:t>
                      </a:r>
                      <a:endParaRPr lang="es-MX" sz="2400" b="1" i="0" u="none" strike="noStrike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" name="Rectángulo 8"/>
          <p:cNvSpPr/>
          <p:nvPr/>
        </p:nvSpPr>
        <p:spPr>
          <a:xfrm>
            <a:off x="2999656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>
              <a:ea typeface="Calibri"/>
              <a:cs typeface="Times New Roman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716172"/>
              </p:ext>
            </p:extLst>
          </p:nvPr>
        </p:nvGraphicFramePr>
        <p:xfrm>
          <a:off x="9552384" y="2996952"/>
          <a:ext cx="2232248" cy="209578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161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1453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AÑO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META</a:t>
                      </a:r>
                      <a:endParaRPr lang="es-MX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29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33.00%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</a:rPr>
                        <a:t>2017</a:t>
                      </a:r>
                      <a:endParaRPr lang="es-MX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effectLst/>
                        </a:rPr>
                        <a:t>24.75%</a:t>
                      </a:r>
                      <a:endParaRPr lang="es-MX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2016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16.5%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2015</a:t>
                      </a:r>
                      <a:endParaRPr lang="es-MX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9.9%</a:t>
                      </a:r>
                      <a:endParaRPr lang="es-MX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2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2014</a:t>
                      </a:r>
                      <a:endParaRPr lang="es-MX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6.6%   </a:t>
                      </a:r>
                      <a:endParaRPr lang="es-MX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4084722" y="1"/>
            <a:ext cx="7915934" cy="120868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COBERTURA DE PACIENTES CON MEDICIÓN DE HbA1c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/>
              <a:t>S/D: SIN DATOS REPORTADOS</a:t>
            </a:r>
          </a:p>
        </p:txBody>
      </p:sp>
    </p:spTree>
    <p:extLst>
      <p:ext uri="{BB962C8B-B14F-4D97-AF65-F5344CB8AC3E}">
        <p14:creationId xmlns:p14="http://schemas.microsoft.com/office/powerpoint/2010/main" val="238997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89274"/>
              </p:ext>
            </p:extLst>
          </p:nvPr>
        </p:nvGraphicFramePr>
        <p:xfrm>
          <a:off x="9840416" y="2852936"/>
          <a:ext cx="2016224" cy="2325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4876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AÑO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META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 33.00%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2017</a:t>
                      </a:r>
                      <a:endParaRPr lang="es-MX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24.75%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2016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16.5%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9.9%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6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2014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6.6%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95964"/>
              </p:ext>
            </p:extLst>
          </p:nvPr>
        </p:nvGraphicFramePr>
        <p:xfrm>
          <a:off x="299356" y="1772815"/>
          <a:ext cx="9109011" cy="48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7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74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73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26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604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733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0604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547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INSTITUCIÓN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PACIENTES CON MEDICIÓN DE HBA1C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PACIENTES CON MEDICIÓN DE HBA1C CON VALOR &lt; 7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 DE PACIENTES CON MEDICIÓN ACTUAL 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SSA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  <a:latin typeface="+mn-lt"/>
                        </a:rPr>
                        <a:t> 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16,997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6,679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39.3 %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SEDENA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  <a:latin typeface="+mn-lt"/>
                        </a:rPr>
                        <a:t> 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ISSSTE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4,829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908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18.8%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IMSS </a:t>
                      </a:r>
                      <a:r>
                        <a:rPr lang="mr-IN" sz="2000" b="1" u="none" strike="noStrike" dirty="0">
                          <a:effectLst/>
                          <a:latin typeface="+mn-lt"/>
                        </a:rPr>
                        <a:t>–</a:t>
                      </a:r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 RO*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  <a:latin typeface="+mn-lt"/>
                        </a:rPr>
                        <a:t> 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 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</a:t>
                      </a:r>
                      <a:r>
                        <a:rPr lang="es-MX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</a:t>
                      </a:r>
                      <a:r>
                        <a:rPr lang="es-MX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931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IMSS PROSPERA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2,261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1,183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52.3 %</a:t>
                      </a: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effectLst/>
                          <a:latin typeface="+mn-lt"/>
                        </a:rPr>
                        <a:t>ESTATAL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24,180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8,790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36.4 %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079776" y="116631"/>
            <a:ext cx="7920880" cy="10920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PACIENTES DIABÉTICOS CON UN VALOR DE HEMOGLOBINA GLUCOSILADA MENOR A 7%.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/>
              <a:t>S/D: SIN DATOS REPORTADOS</a:t>
            </a:r>
          </a:p>
        </p:txBody>
      </p:sp>
    </p:spTree>
    <p:extLst>
      <p:ext uri="{BB962C8B-B14F-4D97-AF65-F5344CB8AC3E}">
        <p14:creationId xmlns:p14="http://schemas.microsoft.com/office/powerpoint/2010/main" val="378489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999656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>
              <a:ea typeface="Calibri"/>
              <a:cs typeface="Times New Roman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200194"/>
              </p:ext>
            </p:extLst>
          </p:nvPr>
        </p:nvGraphicFramePr>
        <p:xfrm>
          <a:off x="324898" y="1772816"/>
          <a:ext cx="9227487" cy="484577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626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25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74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86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062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3144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INSTITUCIÓN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TOTAL MÉDICOS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META  A 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80 %   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ACUMULADO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2014 – 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(%)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SSA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510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408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353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86.5 %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SEDENA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100 %</a:t>
                      </a:r>
                      <a:endParaRPr lang="es-MX" sz="20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ISSSTE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132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106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u="none" strike="noStrike" dirty="0">
                          <a:effectLst/>
                          <a:latin typeface="+mn-lt"/>
                        </a:rPr>
                        <a:t>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95.3 %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90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IMSS – RO*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423</a:t>
                      </a:r>
                      <a:endParaRPr lang="es-MX" sz="20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338</a:t>
                      </a:r>
                      <a:endParaRPr lang="es-MX" sz="20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51.2 %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32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>
                          <a:effectLst/>
                          <a:latin typeface="+mn-lt"/>
                        </a:rPr>
                        <a:t>IMSS –PROSPERA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100</a:t>
                      </a:r>
                      <a:r>
                        <a:rPr lang="es-MX" sz="2000" b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498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effectLst/>
                        </a:rPr>
                        <a:t>ESTATAL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1,289</a:t>
                      </a:r>
                      <a:endParaRPr lang="es-MX" sz="24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1,076</a:t>
                      </a:r>
                      <a:endParaRPr lang="es-MX" sz="24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851</a:t>
                      </a:r>
                      <a:endParaRPr lang="es-MX" sz="24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79.0 %</a:t>
                      </a:r>
                      <a:endParaRPr lang="es-MX" sz="24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8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855347"/>
              </p:ext>
            </p:extLst>
          </p:nvPr>
        </p:nvGraphicFramePr>
        <p:xfrm>
          <a:off x="10056440" y="2852936"/>
          <a:ext cx="1726592" cy="216024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32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32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5395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AÑO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META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80 %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0" kern="1200" dirty="0">
                          <a:effectLst/>
                        </a:rPr>
                        <a:t>2017</a:t>
                      </a:r>
                      <a:endParaRPr lang="es-MX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60 %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2016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40 %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2015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24 %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2014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16 %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4084722" y="116631"/>
            <a:ext cx="7915934" cy="1092055"/>
          </a:xfrm>
        </p:spPr>
        <p:txBody>
          <a:bodyPr anchor="ctr"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PERSONAL DE SALUD CAPACITADO DE LAS UNIDADES DE SALUD DEL PRIMER NIVEL DE ATENCIÓN.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9743944" y="6033812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/>
              <a:t>Inf</a:t>
            </a:r>
            <a:r>
              <a:rPr lang="es-ES" sz="1600" dirty="0"/>
              <a:t>. Periodo reportado Enero-Diciembre 2017</a:t>
            </a:r>
          </a:p>
        </p:txBody>
      </p:sp>
    </p:spTree>
    <p:extLst>
      <p:ext uri="{BB962C8B-B14F-4D97-AF65-F5344CB8AC3E}">
        <p14:creationId xmlns:p14="http://schemas.microsoft.com/office/powerpoint/2010/main" val="396229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6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567034"/>
              </p:ext>
            </p:extLst>
          </p:nvPr>
        </p:nvGraphicFramePr>
        <p:xfrm>
          <a:off x="335361" y="1623833"/>
          <a:ext cx="8280919" cy="4685488"/>
        </p:xfrm>
        <a:graphic>
          <a:graphicData uri="http://schemas.openxmlformats.org/drawingml/2006/table">
            <a:tbl>
              <a:tblPr/>
              <a:tblGrid>
                <a:gridCol w="32657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324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27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360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INSTITUCIÓN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NÚMERO DE MEDICAMENTOS DE CUADRO BÁSICO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PORCENTAJE DE ABASTO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SEDENA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ISSSTE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** 96 %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IMSS – RO*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IMSS – PROSPERA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s-MX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264352" y="1538337"/>
            <a:ext cx="271958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MEDICAMENTOS  EVALUAR</a:t>
            </a:r>
            <a:r>
              <a:rPr lang="es-MX" sz="2000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 err="1"/>
              <a:t>Glibenclamida</a:t>
            </a:r>
            <a:endParaRPr lang="es-MX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 err="1"/>
              <a:t>Metformina</a:t>
            </a:r>
            <a:r>
              <a:rPr lang="es-MX" sz="1400" b="1" dirty="0"/>
              <a:t>,</a:t>
            </a:r>
            <a:r>
              <a:rPr lang="es-MX" sz="1400" b="1" dirty="0">
                <a:solidFill>
                  <a:srgbClr val="C00000"/>
                </a:solidFill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NPH,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Rápida,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</a:t>
            </a:r>
            <a:r>
              <a:rPr lang="es-MX" sz="1400" dirty="0" err="1"/>
              <a:t>Glargina</a:t>
            </a:r>
            <a:endParaRPr lang="es-MX" sz="14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124806"/>
              </p:ext>
            </p:extLst>
          </p:nvPr>
        </p:nvGraphicFramePr>
        <p:xfrm>
          <a:off x="10012536" y="3688225"/>
          <a:ext cx="951904" cy="89053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19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4526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META</a:t>
                      </a:r>
                      <a:endParaRPr lang="es-MX" sz="1800" dirty="0"/>
                    </a:p>
                  </a:txBody>
                  <a:tcPr anchor="ctr"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526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100%</a:t>
                      </a:r>
                      <a:endParaRPr lang="es-MX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825380" y="5752737"/>
            <a:ext cx="31485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**</a:t>
            </a:r>
            <a:r>
              <a:rPr lang="es-MX" sz="1200" dirty="0"/>
              <a:t> </a:t>
            </a:r>
            <a:r>
              <a:rPr lang="es-MX" sz="1600" dirty="0"/>
              <a:t>Aunque se cuenta con existencia de las 5 claves, el sistema oficial institucional delimita 96% de abasto.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 fontScale="85000" lnSpcReduction="20000"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EXISTENCIA DE CLAVES PARA ATENCIÓN DE PACIENTES DIABÉTICOS EN LAS UNIDADES DEL PRIMER NIVEL DE ATENCIÓN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4A2A5998-4D94-4481-A00B-CEC65086E8EA}"/>
              </a:ext>
            </a:extLst>
          </p:cNvPr>
          <p:cNvSpPr txBox="1"/>
          <p:nvPr/>
        </p:nvSpPr>
        <p:spPr>
          <a:xfrm>
            <a:off x="9312696" y="4873360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/>
              <a:t>Inf</a:t>
            </a:r>
            <a:r>
              <a:rPr lang="es-ES" sz="1600" dirty="0"/>
              <a:t>. Periodo reportado Enero-Diciembre 2017</a:t>
            </a:r>
          </a:p>
        </p:txBody>
      </p:sp>
    </p:spTree>
    <p:extLst>
      <p:ext uri="{BB962C8B-B14F-4D97-AF65-F5344CB8AC3E}">
        <p14:creationId xmlns:p14="http://schemas.microsoft.com/office/powerpoint/2010/main" val="92939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352" y="1612293"/>
            <a:ext cx="11521280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/>
              <a:t>OBJETIVO:</a:t>
            </a:r>
            <a:r>
              <a:rPr lang="es-MX" sz="1400" dirty="0"/>
              <a:t> Implementar acciones de fomento sanitario en materia de prevención de factores de riesgo para el sobrepeso, la obesidad y la diabetes en escuelas de tiempo completo con servicio de alimentación/cooperativas escolares.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63352" y="6485893"/>
            <a:ext cx="6937840" cy="266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La meta es acumulable para cerrar el 2018 con el 80%. El 100% corresponde a 4,169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151784" y="116631"/>
            <a:ext cx="7848872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 fontScale="85000" lnSpcReduction="10000"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ESCUELAS DE TIEMPO COMPLETO CON SERVICIOS DE ALIMENTACIÓN/ COOPERATIVAS ESCOLARES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867823"/>
              </p:ext>
            </p:extLst>
          </p:nvPr>
        </p:nvGraphicFramePr>
        <p:xfrm>
          <a:off x="296878" y="2276872"/>
          <a:ext cx="8607434" cy="38884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181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557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87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44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02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024491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ACCIONES</a:t>
                      </a:r>
                      <a:r>
                        <a:rPr lang="es-MX" sz="1800" baseline="0" dirty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DESCRIPCIÓN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META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3941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ESCUELAS TIEMPO COMPLETO/</a:t>
                      </a:r>
                    </a:p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COOPERATIVAS*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kern="1200" dirty="0">
                          <a:effectLst/>
                        </a:rPr>
                        <a:t>Acciones Implementadas en Escuelas de Tiempo Completo</a:t>
                      </a:r>
                      <a:r>
                        <a:rPr lang="es-MX" sz="2000" kern="1200" baseline="0" dirty="0">
                          <a:effectLst/>
                        </a:rPr>
                        <a:t> con Servicio de Alimentación/</a:t>
                      </a:r>
                    </a:p>
                    <a:p>
                      <a:pPr algn="ctr"/>
                      <a:r>
                        <a:rPr lang="es-MX" sz="2000" kern="1200" baseline="0" dirty="0">
                          <a:effectLst/>
                        </a:rPr>
                        <a:t>Cooperativa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3,543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2,940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u="none" strike="noStrike" dirty="0">
                          <a:effectLst/>
                        </a:rPr>
                        <a:t>83.0 %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3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760028"/>
              </p:ext>
            </p:extLst>
          </p:nvPr>
        </p:nvGraphicFramePr>
        <p:xfrm>
          <a:off x="9372363" y="3127381"/>
          <a:ext cx="2232249" cy="21874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0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0515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5805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3,543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6988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effectLst/>
                        </a:rPr>
                        <a:t>2017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>
                          <a:effectLst/>
                        </a:rPr>
                        <a:t>2,709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65%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1,668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40%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834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20%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50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2%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7D8E1ED7-4D65-4703-A15E-E3102B01B2C0}"/>
              </a:ext>
            </a:extLst>
          </p:cNvPr>
          <p:cNvSpPr txBox="1"/>
          <p:nvPr/>
        </p:nvSpPr>
        <p:spPr>
          <a:xfrm>
            <a:off x="9312695" y="5872916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/>
              <a:t>Inf</a:t>
            </a:r>
            <a:r>
              <a:rPr lang="es-ES" sz="1600" dirty="0"/>
              <a:t>. Periodo reportado Enero-Marzo 2018</a:t>
            </a:r>
          </a:p>
        </p:txBody>
      </p:sp>
    </p:spTree>
    <p:extLst>
      <p:ext uri="{BB962C8B-B14F-4D97-AF65-F5344CB8AC3E}">
        <p14:creationId xmlns:p14="http://schemas.microsoft.com/office/powerpoint/2010/main" val="3620315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7210" y="1677884"/>
            <a:ext cx="11631438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/>
              <a:t>OBJETIVO: </a:t>
            </a:r>
            <a:r>
              <a:rPr lang="es-MX" sz="1400" dirty="0"/>
              <a:t>Implementar acciones de fomento sanitario en materia de prevención de factores de riesgo para el sobrepeso, la obesidad y la diabetes en restaurantes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19336" y="6463409"/>
            <a:ext cx="6937840" cy="244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La meta es acumulable para cerrar el 2018 con 586 (918) convenios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INTERVENCIÓN EN RESTAURANTES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476935"/>
              </p:ext>
            </p:extLst>
          </p:nvPr>
        </p:nvGraphicFramePr>
        <p:xfrm>
          <a:off x="239412" y="2589823"/>
          <a:ext cx="9145015" cy="31265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567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216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05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22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39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141077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ACCIONES</a:t>
                      </a:r>
                      <a:r>
                        <a:rPr lang="es-MX" sz="1800" baseline="0" dirty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DESCRIPCIÓN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META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55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FOMENTO SANITARIO EN RESTAURANTES*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Convenios de colaboración firmados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/>
                        <a:t>915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735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u="none" strike="noStrike" dirty="0">
                          <a:effectLst/>
                        </a:rPr>
                        <a:t>80.3 %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3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434161"/>
              </p:ext>
            </p:extLst>
          </p:nvPr>
        </p:nvGraphicFramePr>
        <p:xfrm>
          <a:off x="9696399" y="2284561"/>
          <a:ext cx="2232249" cy="18685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0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915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95%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247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effectLst/>
                        </a:rPr>
                        <a:t>2017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>
                          <a:effectLst/>
                        </a:rPr>
                        <a:t>685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76%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56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339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55%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4725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209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34%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78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80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13%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1A735728-A0A1-4470-9630-4938265E9495}"/>
              </a:ext>
            </a:extLst>
          </p:cNvPr>
          <p:cNvSpPr txBox="1"/>
          <p:nvPr/>
        </p:nvSpPr>
        <p:spPr>
          <a:xfrm>
            <a:off x="9636383" y="5424012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/>
              <a:t>Inf</a:t>
            </a:r>
            <a:r>
              <a:rPr lang="es-ES" sz="1600" dirty="0"/>
              <a:t>. Periodo reportado Enero-Marzo 2018</a:t>
            </a:r>
          </a:p>
        </p:txBody>
      </p:sp>
    </p:spTree>
    <p:extLst>
      <p:ext uri="{BB962C8B-B14F-4D97-AF65-F5344CB8AC3E}">
        <p14:creationId xmlns:p14="http://schemas.microsoft.com/office/powerpoint/2010/main" val="1621747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336" y="1627872"/>
            <a:ext cx="11881320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/>
              <a:t>OBJETIVO: </a:t>
            </a:r>
            <a:r>
              <a:rPr lang="es-MX" sz="1400" dirty="0"/>
              <a:t>Implementar acciones de fomento sanitario en materia de prevención de factores de riesgo para el sobrepeso, la obesidad y la diabetes en comedores industriales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91344" y="6496746"/>
            <a:ext cx="11809312" cy="316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Son 250 empresas con comedores industriales, con una meta de 40 (60) empresas con convenio por año. Este indicador es acumulable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INTERVENCIÓN EN COMEDORES INDUSTRIALES</a:t>
            </a:r>
          </a:p>
        </p:txBody>
      </p:sp>
      <p:graphicFrame>
        <p:nvGraphicFramePr>
          <p:cNvPr id="12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65683"/>
              </p:ext>
            </p:extLst>
          </p:nvPr>
        </p:nvGraphicFramePr>
        <p:xfrm>
          <a:off x="9712986" y="2160527"/>
          <a:ext cx="2188632" cy="18685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680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80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524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240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247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effectLst/>
                        </a:rPr>
                        <a:t>2017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>
                          <a:effectLst/>
                        </a:rPr>
                        <a:t>180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80%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56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120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60%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4725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80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40%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78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40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20%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3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171872"/>
              </p:ext>
            </p:extLst>
          </p:nvPr>
        </p:nvGraphicFramePr>
        <p:xfrm>
          <a:off x="119336" y="2359186"/>
          <a:ext cx="9317340" cy="33397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011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748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35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471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507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18889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ACCIONES</a:t>
                      </a:r>
                      <a:r>
                        <a:rPr lang="es-MX" sz="1800" baseline="0" dirty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DESCRIPCIÓN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/>
                        <a:t>META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20895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FOMENTO</a:t>
                      </a:r>
                      <a:r>
                        <a:rPr lang="es-MX" sz="2000" b="1" baseline="0" dirty="0">
                          <a:solidFill>
                            <a:schemeClr val="bg1"/>
                          </a:solidFill>
                        </a:rPr>
                        <a:t> SANITARIO EN C</a:t>
                      </a:r>
                      <a:r>
                        <a:rPr lang="es-MX" sz="2000" b="1" dirty="0">
                          <a:solidFill>
                            <a:schemeClr val="bg1"/>
                          </a:solidFill>
                        </a:rPr>
                        <a:t>OMEDORES</a:t>
                      </a:r>
                      <a:r>
                        <a:rPr lang="es-MX" sz="2000" b="1" baseline="0" dirty="0">
                          <a:solidFill>
                            <a:schemeClr val="bg1"/>
                          </a:solidFill>
                        </a:rPr>
                        <a:t> INDUSTRIALES*</a:t>
                      </a:r>
                      <a:endParaRPr lang="es-MX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Convenios de colaboración firmados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/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265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1" u="none" strike="noStrike" dirty="0">
                          <a:effectLst/>
                        </a:rPr>
                        <a:t>110.4 %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28C1DC62-224F-452F-AA54-888251296EAE}"/>
              </a:ext>
            </a:extLst>
          </p:cNvPr>
          <p:cNvSpPr txBox="1"/>
          <p:nvPr/>
        </p:nvSpPr>
        <p:spPr>
          <a:xfrm>
            <a:off x="9631510" y="5805471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/>
              <a:t>Inf</a:t>
            </a:r>
            <a:r>
              <a:rPr lang="es-ES" sz="1600" dirty="0"/>
              <a:t>. Periodo reportado Enero-Marzo 2018</a:t>
            </a:r>
          </a:p>
        </p:txBody>
      </p:sp>
    </p:spTree>
    <p:extLst>
      <p:ext uri="{BB962C8B-B14F-4D97-AF65-F5344CB8AC3E}">
        <p14:creationId xmlns:p14="http://schemas.microsoft.com/office/powerpoint/2010/main" val="3265891787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9919</TotalTime>
  <Words>1075</Words>
  <Application>Microsoft Office PowerPoint</Application>
  <PresentationFormat>Personalizado</PresentationFormat>
  <Paragraphs>388</Paragraphs>
  <Slides>10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2" baseType="lpstr">
      <vt:lpstr>Diseño personalizado</vt:lpstr>
      <vt:lpstr>1_Tema de Office</vt:lpstr>
      <vt:lpstr>COMITÉ ESTATAL DE VIGILANCIA EPIDEMIOLÓGICA (CEVE)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PDHO</dc:creator>
  <cp:lastModifiedBy>Dr. Domingo</cp:lastModifiedBy>
  <cp:revision>858</cp:revision>
  <cp:lastPrinted>2018-01-23T20:31:52Z</cp:lastPrinted>
  <dcterms:created xsi:type="dcterms:W3CDTF">2016-02-18T22:41:14Z</dcterms:created>
  <dcterms:modified xsi:type="dcterms:W3CDTF">2018-08-13T13:45:04Z</dcterms:modified>
</cp:coreProperties>
</file>